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ssistant Regular" panose="020B0604020202020204" charset="-79"/>
      <p:regular r:id="rId11"/>
    </p:embeddedFont>
    <p:embeddedFont>
      <p:font typeface="Century Gothic" panose="020B0502020202020204" pitchFamily="34" charset="0"/>
      <p:regular r:id="rId12"/>
      <p:bold r:id="rId13"/>
      <p:italic r:id="rId14"/>
      <p:boldItalic r:id="rId15"/>
    </p:embeddedFont>
    <p:embeddedFont>
      <p:font typeface="Halant Medium" panose="020B0604020202020204" charset="0"/>
      <p:regular r:id="rId16"/>
    </p:embeddedFont>
    <p:embeddedFont>
      <p:font typeface="HK Grotesk Bold" panose="020B0604020202020204" charset="0"/>
      <p:regular r:id="rId17"/>
    </p:embeddedFont>
    <p:embeddedFont>
      <p:font typeface="Times New Roman" panose="02020603050405020304" pitchFamily="18" charset="0"/>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285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6"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3018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079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8"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277612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3"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0087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1"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258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1"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5"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5831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6159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600"/>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700"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078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145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1"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5/3/2023</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576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402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1"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5432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169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6998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007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4799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1"/>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5/3/2023</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02641519"/>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128" t="21680" r="34383" b="42618"/>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5017281">
            <a:off x="7285004" y="937369"/>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grpSp>
        <p:nvGrpSpPr>
          <p:cNvPr id="5" name="Group 5"/>
          <p:cNvGrpSpPr/>
          <p:nvPr/>
        </p:nvGrpSpPr>
        <p:grpSpPr>
          <a:xfrm>
            <a:off x="1028700" y="4910682"/>
            <a:ext cx="10724012" cy="4409585"/>
            <a:chOff x="0" y="19050"/>
            <a:chExt cx="14298683" cy="5879446"/>
          </a:xfrm>
        </p:grpSpPr>
        <p:sp>
          <p:nvSpPr>
            <p:cNvPr id="6" name="TextBox 6"/>
            <p:cNvSpPr txBox="1"/>
            <p:nvPr/>
          </p:nvSpPr>
          <p:spPr>
            <a:xfrm>
              <a:off x="0" y="4752883"/>
              <a:ext cx="9499198" cy="1145613"/>
            </a:xfrm>
            <a:prstGeom prst="rect">
              <a:avLst/>
            </a:prstGeom>
          </p:spPr>
          <p:txBody>
            <a:bodyPr lIns="0" tIns="0" rIns="0" bIns="0" rtlCol="0" anchor="t">
              <a:spAutoFit/>
            </a:bodyPr>
            <a:lstStyle/>
            <a:p>
              <a:pPr>
                <a:lnSpc>
                  <a:spcPts val="6719"/>
                </a:lnSpc>
                <a:spcBef>
                  <a:spcPct val="0"/>
                </a:spcBef>
              </a:pPr>
              <a:r>
                <a:rPr lang="en-US" sz="4800" dirty="0">
                  <a:solidFill>
                    <a:schemeClr val="bg1">
                      <a:lumMod val="50000"/>
                      <a:lumOff val="50000"/>
                    </a:schemeClr>
                  </a:solidFill>
                  <a:latin typeface="Halant Medium"/>
                </a:rPr>
                <a:t>Using Machine Learning </a:t>
              </a:r>
            </a:p>
          </p:txBody>
        </p:sp>
        <p:sp>
          <p:nvSpPr>
            <p:cNvPr id="7" name="TextBox 7"/>
            <p:cNvSpPr txBox="1"/>
            <p:nvPr/>
          </p:nvSpPr>
          <p:spPr>
            <a:xfrm>
              <a:off x="0" y="19050"/>
              <a:ext cx="14298683" cy="4214060"/>
            </a:xfrm>
            <a:prstGeom prst="rect">
              <a:avLst/>
            </a:prstGeom>
          </p:spPr>
          <p:txBody>
            <a:bodyPr lIns="0" tIns="0" rIns="0" bIns="0" rtlCol="0" anchor="t">
              <a:spAutoFit/>
            </a:bodyPr>
            <a:lstStyle/>
            <a:p>
              <a:pPr>
                <a:lnSpc>
                  <a:spcPts val="12284"/>
                </a:lnSpc>
              </a:pPr>
              <a:r>
                <a:rPr lang="en-US" sz="10410" dirty="0">
                  <a:solidFill>
                    <a:schemeClr val="tx1">
                      <a:lumMod val="85000"/>
                    </a:schemeClr>
                  </a:solidFill>
                  <a:latin typeface="HK Grotesk Bold"/>
                </a:rPr>
                <a:t>Fake News </a:t>
              </a:r>
            </a:p>
            <a:p>
              <a:pPr>
                <a:lnSpc>
                  <a:spcPts val="12284"/>
                </a:lnSpc>
              </a:pPr>
              <a:r>
                <a:rPr lang="en-US" sz="10410" dirty="0">
                  <a:solidFill>
                    <a:schemeClr val="tx1">
                      <a:lumMod val="85000"/>
                    </a:schemeClr>
                  </a:solidFill>
                  <a:latin typeface="HK Grotesk Bold"/>
                </a:rPr>
                <a:t>Detection </a:t>
              </a:r>
            </a:p>
          </p:txBody>
        </p:sp>
      </p:grpSp>
      <p:pic>
        <p:nvPicPr>
          <p:cNvPr id="8" name="Picture 8"/>
          <p:cNvPicPr>
            <a:picLocks noChangeAspect="1"/>
          </p:cNvPicPr>
          <p:nvPr/>
        </p:nvPicPr>
        <p:blipFill>
          <a:blip r:embed="rId3"/>
          <a:srcRect/>
          <a:stretch>
            <a:fillRect/>
          </a:stretch>
        </p:blipFill>
        <p:spPr>
          <a:xfrm rot="9490257">
            <a:off x="9272663" y="8578410"/>
            <a:ext cx="2546291" cy="2412611"/>
          </a:xfrm>
          <a:prstGeom prst="rect">
            <a:avLst/>
          </a:prstGeom>
        </p:spPr>
      </p:pic>
      <p:pic>
        <p:nvPicPr>
          <p:cNvPr id="9" name="Picture 9"/>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sp>
        <p:nvSpPr>
          <p:cNvPr id="4" name="TextBox 4"/>
          <p:cNvSpPr txBox="1"/>
          <p:nvPr/>
        </p:nvSpPr>
        <p:spPr>
          <a:xfrm>
            <a:off x="1636817" y="1038225"/>
            <a:ext cx="7304412" cy="3198953"/>
          </a:xfrm>
          <a:prstGeom prst="rect">
            <a:avLst/>
          </a:prstGeom>
        </p:spPr>
        <p:txBody>
          <a:bodyPr lIns="0" tIns="0" rIns="0" bIns="0" rtlCol="0" anchor="t">
            <a:spAutoFit/>
          </a:bodyPr>
          <a:lstStyle/>
          <a:p>
            <a:pPr algn="ctr">
              <a:lnSpc>
                <a:spcPts val="8345"/>
              </a:lnSpc>
            </a:pPr>
            <a:r>
              <a:rPr lang="en-US" sz="7072" dirty="0">
                <a:latin typeface="HK Grotesk Bold"/>
              </a:rPr>
              <a:t>Introduction to Fake News Detection</a:t>
            </a:r>
          </a:p>
        </p:txBody>
      </p:sp>
      <p:sp>
        <p:nvSpPr>
          <p:cNvPr id="5" name="TextBox 5"/>
          <p:cNvSpPr txBox="1"/>
          <p:nvPr/>
        </p:nvSpPr>
        <p:spPr>
          <a:xfrm>
            <a:off x="1839588" y="4732981"/>
            <a:ext cx="7304412" cy="4207690"/>
          </a:xfrm>
          <a:prstGeom prst="rect">
            <a:avLst/>
          </a:prstGeom>
        </p:spPr>
        <p:txBody>
          <a:bodyPr lIns="0" tIns="0" rIns="0" bIns="0" rtlCol="0" anchor="t">
            <a:spAutoFit/>
          </a:bodyPr>
          <a:lstStyle/>
          <a:p>
            <a:pPr algn="ctr">
              <a:lnSpc>
                <a:spcPts val="2983"/>
              </a:lnSpc>
            </a:pPr>
            <a:r>
              <a:rPr lang="en-US" sz="2131" spc="-21" dirty="0">
                <a:latin typeface="Assistant Regular"/>
              </a:rPr>
              <a:t>Fake news has become a serious problem in today's society. In order to combat this, machine learning algorithms have been developed to detect and classify fake news. This presentation will discuss the fundamentals of fake news detection and the various methods used by machine learning algorithms.</a:t>
            </a:r>
          </a:p>
          <a:p>
            <a:pPr algn="ctr">
              <a:lnSpc>
                <a:spcPts val="2983"/>
              </a:lnSpc>
            </a:pPr>
            <a:r>
              <a:rPr lang="en-US" sz="2131" spc="-21" dirty="0">
                <a:latin typeface="Assistant Regular"/>
              </a:rPr>
              <a:t>Fake news detection is a complex task, as it requires the identification of false information and the ability to distinguish between true and false news. Machine learning algorithms can be used to detect fake news by analyzing the text, images, and other media associated with a given news article.</a:t>
            </a:r>
          </a:p>
          <a:p>
            <a:pPr algn="ctr">
              <a:lnSpc>
                <a:spcPts val="2983"/>
              </a:lnSpc>
              <a:spcBef>
                <a:spcPct val="0"/>
              </a:spcBef>
            </a:pPr>
            <a:endParaRPr lang="en-US" sz="2131" spc="-21" dirty="0">
              <a:latin typeface="Assistant Regular"/>
            </a:endParaRPr>
          </a:p>
        </p:txBody>
      </p:sp>
      <p:pic>
        <p:nvPicPr>
          <p:cNvPr id="6" name="Picture 6"/>
          <p:cNvPicPr>
            <a:picLocks noChangeAspect="1"/>
          </p:cNvPicPr>
          <p:nvPr/>
        </p:nvPicPr>
        <p:blipFill>
          <a:blip r:embed="rId3"/>
          <a:srcRect l="1420" t="1317" r="19063"/>
          <a:stretch>
            <a:fillRect/>
          </a:stretch>
        </p:blipFill>
        <p:spPr>
          <a:xfrm>
            <a:off x="9998936" y="0"/>
            <a:ext cx="8289064" cy="10287000"/>
          </a:xfrm>
          <a:prstGeom prst="rect">
            <a:avLst/>
          </a:prstGeom>
        </p:spPr>
      </p:pic>
      <p:pic>
        <p:nvPicPr>
          <p:cNvPr id="3" name="Picture 3"/>
          <p:cNvPicPr>
            <a:picLocks noChangeAspect="1"/>
          </p:cNvPicPr>
          <p:nvPr/>
        </p:nvPicPr>
        <p:blipFill>
          <a:blip r:embed="rId4"/>
          <a:srcRect/>
          <a:stretch>
            <a:fillRect/>
          </a:stretch>
        </p:blipFill>
        <p:spPr>
          <a:xfrm rot="313119">
            <a:off x="15151154" y="-1454842"/>
            <a:ext cx="5214256" cy="4986132"/>
          </a:xfrm>
          <a:prstGeom prst="rect">
            <a:avLst/>
          </a:prstGeom>
        </p:spPr>
      </p:pic>
      <p:pic>
        <p:nvPicPr>
          <p:cNvPr id="8" name="Picture 7">
            <a:extLst>
              <a:ext uri="{FF2B5EF4-FFF2-40B4-BE49-F238E27FC236}">
                <a16:creationId xmlns:a16="http://schemas.microsoft.com/office/drawing/2014/main" id="{67CFC266-F8C4-C840-53AF-9743D43529D4}"/>
              </a:ext>
            </a:extLst>
          </p:cNvPr>
          <p:cNvPicPr>
            <a:picLocks noChangeAspect="1"/>
          </p:cNvPicPr>
          <p:nvPr/>
        </p:nvPicPr>
        <p:blipFill>
          <a:blip r:embed="rId5">
            <a:alphaModFix amt="87000"/>
          </a:blip>
          <a:srcRect/>
          <a:stretch>
            <a:fillRect/>
          </a:stretch>
        </p:blipFill>
        <p:spPr>
          <a:xfrm>
            <a:off x="16360192" y="0"/>
            <a:ext cx="899108" cy="14250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0224813" y="-1931495"/>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1648714" y="3141405"/>
            <a:ext cx="8934485" cy="1191137"/>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Outline</a:t>
            </a:r>
          </a:p>
        </p:txBody>
      </p:sp>
      <p:sp>
        <p:nvSpPr>
          <p:cNvPr id="6" name="TextBox 6"/>
          <p:cNvSpPr txBox="1"/>
          <p:nvPr/>
        </p:nvSpPr>
        <p:spPr>
          <a:xfrm>
            <a:off x="1423624" y="4665822"/>
            <a:ext cx="5653814" cy="2505947"/>
          </a:xfrm>
          <a:prstGeom prst="rect">
            <a:avLst/>
          </a:prstGeom>
        </p:spPr>
        <p:txBody>
          <a:bodyPr lIns="0" tIns="0" rIns="0" bIns="0" rtlCol="0" anchor="t">
            <a:spAutoFit/>
          </a:bodyPr>
          <a:lstStyle/>
          <a:p>
            <a:pPr marL="634890" lvl="1" indent="-317445">
              <a:lnSpc>
                <a:spcPts val="4116"/>
              </a:lnSpc>
              <a:buFont typeface="Arial"/>
              <a:buChar char="•"/>
            </a:pPr>
            <a:r>
              <a:rPr lang="en-US" sz="2940" spc="-29">
                <a:solidFill>
                  <a:srgbClr val="FFFFFF"/>
                </a:solidFill>
                <a:latin typeface="Times New Roman"/>
              </a:rPr>
              <a:t>Introduction to Project</a:t>
            </a:r>
          </a:p>
          <a:p>
            <a:pPr marL="634890" lvl="1" indent="-317445">
              <a:lnSpc>
                <a:spcPts val="4116"/>
              </a:lnSpc>
              <a:buFont typeface="Arial"/>
              <a:buChar char="•"/>
            </a:pPr>
            <a:r>
              <a:rPr lang="en-US" sz="2940" spc="-29">
                <a:solidFill>
                  <a:srgbClr val="FFFFFF"/>
                </a:solidFill>
                <a:latin typeface="Times New Roman"/>
              </a:rPr>
              <a:t>Problem Formulation</a:t>
            </a:r>
          </a:p>
          <a:p>
            <a:pPr marL="634890" lvl="1" indent="-317445">
              <a:lnSpc>
                <a:spcPts val="4116"/>
              </a:lnSpc>
              <a:buFont typeface="Arial"/>
              <a:buChar char="•"/>
            </a:pPr>
            <a:r>
              <a:rPr lang="en-US" sz="2940" spc="-29">
                <a:solidFill>
                  <a:srgbClr val="FFFFFF"/>
                </a:solidFill>
                <a:latin typeface="Times New Roman"/>
              </a:rPr>
              <a:t>Objective </a:t>
            </a:r>
          </a:p>
          <a:p>
            <a:pPr marL="634890" lvl="1" indent="-317445">
              <a:lnSpc>
                <a:spcPts val="4116"/>
              </a:lnSpc>
              <a:buFont typeface="Arial"/>
              <a:buChar char="•"/>
            </a:pPr>
            <a:r>
              <a:rPr lang="en-US" sz="2940" spc="-29">
                <a:solidFill>
                  <a:srgbClr val="FFFFFF"/>
                </a:solidFill>
                <a:latin typeface="Times New Roman"/>
              </a:rPr>
              <a:t>Methodology Used</a:t>
            </a:r>
          </a:p>
          <a:p>
            <a:pPr>
              <a:lnSpc>
                <a:spcPts val="3136"/>
              </a:lnSpc>
            </a:pPr>
            <a:endParaRPr lang="en-US" sz="2940" spc="-29">
              <a:solidFill>
                <a:srgbClr val="FFFFFF"/>
              </a:solidFill>
              <a:latin typeface="Times New Roman"/>
            </a:endParaRPr>
          </a:p>
        </p:txBody>
      </p:sp>
      <p:pic>
        <p:nvPicPr>
          <p:cNvPr id="7" name="Picture 7"/>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3215563" y="3912024"/>
            <a:ext cx="5307614" cy="2134559"/>
          </a:xfrm>
          <a:prstGeom prst="rect">
            <a:avLst/>
          </a:prstGeom>
        </p:spPr>
        <p:txBody>
          <a:bodyPr lIns="0" tIns="0" rIns="0" bIns="0" rtlCol="0" anchor="t">
            <a:spAutoFit/>
          </a:bodyPr>
          <a:lstStyle/>
          <a:p>
            <a:pPr>
              <a:lnSpc>
                <a:spcPts val="8345"/>
              </a:lnSpc>
            </a:pPr>
            <a:r>
              <a:rPr lang="en-US" sz="7072" dirty="0">
                <a:solidFill>
                  <a:schemeClr val="tx1">
                    <a:lumMod val="85000"/>
                  </a:schemeClr>
                </a:solidFill>
                <a:latin typeface="HK Grotesk Bold"/>
              </a:rPr>
              <a:t>Problem </a:t>
            </a:r>
          </a:p>
          <a:p>
            <a:pPr>
              <a:lnSpc>
                <a:spcPts val="8345"/>
              </a:lnSpc>
            </a:pPr>
            <a:r>
              <a:rPr lang="en-US" sz="7072" dirty="0">
                <a:solidFill>
                  <a:schemeClr val="tx1">
                    <a:lumMod val="85000"/>
                  </a:schemeClr>
                </a:solidFill>
                <a:latin typeface="HK Grotesk Bold"/>
              </a:rPr>
              <a:t>Formulation</a:t>
            </a:r>
          </a:p>
        </p:txBody>
      </p:sp>
      <p:sp>
        <p:nvSpPr>
          <p:cNvPr id="7" name="TextBox 7"/>
          <p:cNvSpPr txBox="1"/>
          <p:nvPr/>
        </p:nvSpPr>
        <p:spPr>
          <a:xfrm>
            <a:off x="9144000" y="2821305"/>
            <a:ext cx="7173929" cy="4768228"/>
          </a:xfrm>
          <a:prstGeom prst="rect">
            <a:avLst/>
          </a:prstGeom>
        </p:spPr>
        <p:txBody>
          <a:bodyPr lIns="0" tIns="0" rIns="0" bIns="0" rtlCol="0" anchor="t">
            <a:spAutoFit/>
          </a:bodyPr>
          <a:lstStyle/>
          <a:p>
            <a:pPr>
              <a:lnSpc>
                <a:spcPts val="3359"/>
              </a:lnSpc>
            </a:pPr>
            <a:r>
              <a:rPr lang="en-US" sz="2399" spc="-23" dirty="0">
                <a:solidFill>
                  <a:schemeClr val="tx1">
                    <a:lumMod val="85000"/>
                  </a:schemeClr>
                </a:solidFill>
                <a:latin typeface="Assistant Regular"/>
              </a:rPr>
              <a:t>The fake news on social media and various other media is wide spreading and is a matter of serious concern due to its ability to cause a lot of social and national damage with destructive impacts. A lot of research is already focused on detecting it. </a:t>
            </a:r>
          </a:p>
          <a:p>
            <a:pPr>
              <a:lnSpc>
                <a:spcPts val="3359"/>
              </a:lnSpc>
              <a:spcBef>
                <a:spcPct val="0"/>
              </a:spcBef>
            </a:pPr>
            <a:r>
              <a:rPr lang="en-US" sz="2400" spc="-24" dirty="0">
                <a:solidFill>
                  <a:schemeClr val="tx1">
                    <a:lumMod val="85000"/>
                  </a:schemeClr>
                </a:solidFill>
                <a:latin typeface="Assistant Regular"/>
              </a:rPr>
              <a:t>The project is concerned with identifying a solution that could be used to detect and filter out sites containing fake news for purposes of helping users to avoid being lured by clickbait's. It is imperative that such solutions are identified as they will prove to be useful to both readers and tech companies involved in the issue.</a:t>
            </a:r>
          </a:p>
        </p:txBody>
      </p:sp>
      <p:pic>
        <p:nvPicPr>
          <p:cNvPr id="8" name="Picture 8"/>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grpSp>
        <p:nvGrpSpPr>
          <p:cNvPr id="5" name="Group 5"/>
          <p:cNvGrpSpPr/>
          <p:nvPr/>
        </p:nvGrpSpPr>
        <p:grpSpPr>
          <a:xfrm>
            <a:off x="1028700" y="4594365"/>
            <a:ext cx="8934485" cy="4663935"/>
            <a:chOff x="0" y="0"/>
            <a:chExt cx="11912647" cy="6218580"/>
          </a:xfrm>
        </p:grpSpPr>
        <p:sp>
          <p:nvSpPr>
            <p:cNvPr id="6" name="TextBox 6"/>
            <p:cNvSpPr txBox="1"/>
            <p:nvPr/>
          </p:nvSpPr>
          <p:spPr>
            <a:xfrm>
              <a:off x="0" y="9525"/>
              <a:ext cx="11912647" cy="2603289"/>
            </a:xfrm>
            <a:prstGeom prst="rect">
              <a:avLst/>
            </a:prstGeom>
          </p:spPr>
          <p:txBody>
            <a:bodyPr lIns="0" tIns="0" rIns="0" bIns="0" rtlCol="0" anchor="t">
              <a:spAutoFit/>
            </a:bodyPr>
            <a:lstStyle/>
            <a:p>
              <a:pPr>
                <a:lnSpc>
                  <a:spcPts val="7670"/>
                </a:lnSpc>
              </a:pPr>
              <a:r>
                <a:rPr lang="en-US" sz="6500">
                  <a:solidFill>
                    <a:srgbClr val="FFFFFF"/>
                  </a:solidFill>
                  <a:latin typeface="HK Grotesk Bold"/>
                </a:rPr>
                <a:t>Objectives of this Project</a:t>
              </a:r>
            </a:p>
          </p:txBody>
        </p:sp>
        <p:sp>
          <p:nvSpPr>
            <p:cNvPr id="7" name="TextBox 7"/>
            <p:cNvSpPr txBox="1"/>
            <p:nvPr/>
          </p:nvSpPr>
          <p:spPr>
            <a:xfrm>
              <a:off x="0" y="3389222"/>
              <a:ext cx="7538418" cy="2829358"/>
            </a:xfrm>
            <a:prstGeom prst="rect">
              <a:avLst/>
            </a:prstGeom>
          </p:spPr>
          <p:txBody>
            <a:bodyPr lIns="0" tIns="0" rIns="0" bIns="0" rtlCol="0" anchor="t">
              <a:spAutoFit/>
            </a:bodyPr>
            <a:lstStyle/>
            <a:p>
              <a:pPr>
                <a:lnSpc>
                  <a:spcPts val="2856"/>
                </a:lnSpc>
                <a:spcBef>
                  <a:spcPct val="0"/>
                </a:spcBef>
              </a:pPr>
              <a:r>
                <a:rPr lang="en-US" sz="2040" spc="-20">
                  <a:solidFill>
                    <a:srgbClr val="FFFFFF"/>
                  </a:solidFill>
                  <a:latin typeface="Assistant Regular"/>
                </a:rPr>
                <a:t>The aim of this work is to create a system or model that can use the data of past news reports and predict the chances of a news report being fake or not. Various researchers have attempted solving this challenge in a multitude of ways to test which method works and get desirable results.</a:t>
              </a:r>
            </a:p>
          </p:txBody>
        </p:sp>
      </p:grpSp>
      <p:pic>
        <p:nvPicPr>
          <p:cNvPr id="8" name="Picture 8"/>
          <p:cNvPicPr>
            <a:picLocks noChangeAspect="1"/>
          </p:cNvPicPr>
          <p:nvPr/>
        </p:nvPicPr>
        <p:blipFill>
          <a:blip r:embed="rId5">
            <a:alphaModFix amt="86000"/>
          </a:blip>
          <a:srcRect/>
          <a:stretch>
            <a:fillRect/>
          </a:stretch>
        </p:blipFill>
        <p:spPr>
          <a:xfrm>
            <a:off x="16360192" y="0"/>
            <a:ext cx="899108" cy="14250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400007" y="-1806435"/>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latin typeface="HK Grotesk Bold"/>
              </a:rPr>
              <a:t>Methodology Used</a:t>
            </a:r>
          </a:p>
        </p:txBody>
      </p:sp>
      <p:grpSp>
        <p:nvGrpSpPr>
          <p:cNvPr id="5" name="Group 5"/>
          <p:cNvGrpSpPr/>
          <p:nvPr/>
        </p:nvGrpSpPr>
        <p:grpSpPr>
          <a:xfrm>
            <a:off x="2200935" y="4548884"/>
            <a:ext cx="3818865" cy="4286060"/>
            <a:chOff x="0" y="-28575"/>
            <a:chExt cx="5091820" cy="5714747"/>
          </a:xfrm>
        </p:grpSpPr>
        <p:sp>
          <p:nvSpPr>
            <p:cNvPr id="6" name="TextBox 6"/>
            <p:cNvSpPr txBox="1"/>
            <p:nvPr/>
          </p:nvSpPr>
          <p:spPr>
            <a:xfrm>
              <a:off x="0" y="-28575"/>
              <a:ext cx="5091820" cy="1846660"/>
            </a:xfrm>
            <a:prstGeom prst="rect">
              <a:avLst/>
            </a:prstGeom>
          </p:spPr>
          <p:txBody>
            <a:bodyPr lIns="0" tIns="0" rIns="0" bIns="0" rtlCol="0" anchor="t">
              <a:spAutoFit/>
            </a:bodyPr>
            <a:lstStyle/>
            <a:p>
              <a:pPr algn="ctr">
                <a:lnSpc>
                  <a:spcPts val="5375"/>
                </a:lnSpc>
              </a:pPr>
              <a:r>
                <a:rPr lang="en-US" sz="4135" dirty="0">
                  <a:solidFill>
                    <a:schemeClr val="tx1">
                      <a:lumMod val="95000"/>
                    </a:schemeClr>
                  </a:solidFill>
                  <a:latin typeface="Halant Medium"/>
                </a:rPr>
                <a:t>Logistic Regression</a:t>
              </a:r>
            </a:p>
          </p:txBody>
        </p:sp>
        <p:sp>
          <p:nvSpPr>
            <p:cNvPr id="7" name="TextBox 7"/>
            <p:cNvSpPr txBox="1"/>
            <p:nvPr/>
          </p:nvSpPr>
          <p:spPr>
            <a:xfrm>
              <a:off x="0" y="2127761"/>
              <a:ext cx="5091820" cy="3558411"/>
            </a:xfrm>
            <a:prstGeom prst="rect">
              <a:avLst/>
            </a:prstGeom>
          </p:spPr>
          <p:txBody>
            <a:bodyPr lIns="0" tIns="0" rIns="0" bIns="0" rtlCol="0" anchor="t">
              <a:spAutoFit/>
            </a:bodyPr>
            <a:lstStyle/>
            <a:p>
              <a:pPr algn="ctr">
                <a:lnSpc>
                  <a:spcPts val="2983"/>
                </a:lnSpc>
                <a:spcBef>
                  <a:spcPct val="0"/>
                </a:spcBef>
              </a:pPr>
              <a:r>
                <a:rPr lang="en-US" sz="2131" spc="-21" dirty="0">
                  <a:solidFill>
                    <a:schemeClr val="tx2">
                      <a:lumMod val="75000"/>
                    </a:schemeClr>
                  </a:solidFill>
                  <a:latin typeface="Assistant Regular"/>
                </a:rPr>
                <a:t>Logistic regression is used to describe data and to explain the relationship between one dependent binary variable and one or more nominal, ordinal, interval or ratio-level independent variables.</a:t>
              </a:r>
            </a:p>
          </p:txBody>
        </p:sp>
      </p:grpSp>
      <p:grpSp>
        <p:nvGrpSpPr>
          <p:cNvPr id="8" name="Group 8"/>
          <p:cNvGrpSpPr/>
          <p:nvPr/>
        </p:nvGrpSpPr>
        <p:grpSpPr>
          <a:xfrm>
            <a:off x="7234568" y="4548884"/>
            <a:ext cx="3818865" cy="4286060"/>
            <a:chOff x="0" y="-28575"/>
            <a:chExt cx="5091820" cy="5714747"/>
          </a:xfrm>
        </p:grpSpPr>
        <p:sp>
          <p:nvSpPr>
            <p:cNvPr id="9" name="TextBox 9"/>
            <p:cNvSpPr txBox="1"/>
            <p:nvPr/>
          </p:nvSpPr>
          <p:spPr>
            <a:xfrm>
              <a:off x="0" y="-28575"/>
              <a:ext cx="5091820" cy="1846660"/>
            </a:xfrm>
            <a:prstGeom prst="rect">
              <a:avLst/>
            </a:prstGeom>
          </p:spPr>
          <p:txBody>
            <a:bodyPr lIns="0" tIns="0" rIns="0" bIns="0" rtlCol="0" anchor="t">
              <a:spAutoFit/>
            </a:bodyPr>
            <a:lstStyle/>
            <a:p>
              <a:pPr algn="ctr">
                <a:lnSpc>
                  <a:spcPts val="5375"/>
                </a:lnSpc>
              </a:pPr>
              <a:r>
                <a:rPr lang="en-US" sz="4135" dirty="0">
                  <a:latin typeface="Halant Medium" panose="020B0604020202020204" charset="0"/>
                  <a:cs typeface="Halant Medium" panose="020B0604020202020204" charset="0"/>
                </a:rPr>
                <a:t>Random </a:t>
              </a:r>
            </a:p>
            <a:p>
              <a:pPr marL="0" lvl="0" indent="0" algn="ctr">
                <a:lnSpc>
                  <a:spcPts val="5375"/>
                </a:lnSpc>
                <a:spcBef>
                  <a:spcPct val="0"/>
                </a:spcBef>
              </a:pPr>
              <a:r>
                <a:rPr lang="en-US" sz="4135" dirty="0">
                  <a:latin typeface="Halant Medium" panose="020B0604020202020204" charset="0"/>
                  <a:cs typeface="Halant Medium" panose="020B0604020202020204" charset="0"/>
                </a:rPr>
                <a:t>Forest</a:t>
              </a:r>
            </a:p>
          </p:txBody>
        </p:sp>
        <p:sp>
          <p:nvSpPr>
            <p:cNvPr id="10" name="TextBox 10"/>
            <p:cNvSpPr txBox="1"/>
            <p:nvPr/>
          </p:nvSpPr>
          <p:spPr>
            <a:xfrm>
              <a:off x="0" y="2127761"/>
              <a:ext cx="5091820" cy="3558411"/>
            </a:xfrm>
            <a:prstGeom prst="rect">
              <a:avLst/>
            </a:prstGeom>
          </p:spPr>
          <p:txBody>
            <a:bodyPr lIns="0" tIns="0" rIns="0" bIns="0" rtlCol="0" anchor="t">
              <a:spAutoFit/>
            </a:bodyPr>
            <a:lstStyle/>
            <a:p>
              <a:pPr algn="ctr">
                <a:lnSpc>
                  <a:spcPts val="2983"/>
                </a:lnSpc>
                <a:spcBef>
                  <a:spcPct val="0"/>
                </a:spcBef>
              </a:pPr>
              <a:r>
                <a:rPr lang="en-US" sz="2131" spc="-21" dirty="0">
                  <a:solidFill>
                    <a:schemeClr val="tx2">
                      <a:lumMod val="75000"/>
                    </a:schemeClr>
                  </a:solidFill>
                  <a:latin typeface="Assistant Regular"/>
                </a:rPr>
                <a:t>Random forest combines the output of multiple decision trees to reach a single result. Its ease of use and flexibility have fueled its adoption, as it handles both classification and regression problems.</a:t>
              </a:r>
            </a:p>
          </p:txBody>
        </p:sp>
      </p:grpSp>
      <p:sp>
        <p:nvSpPr>
          <p:cNvPr id="11" name="TextBox 11"/>
          <p:cNvSpPr txBox="1"/>
          <p:nvPr/>
        </p:nvSpPr>
        <p:spPr>
          <a:xfrm>
            <a:off x="12272632" y="4541740"/>
            <a:ext cx="3818865" cy="1384995"/>
          </a:xfrm>
          <a:prstGeom prst="rect">
            <a:avLst/>
          </a:prstGeom>
        </p:spPr>
        <p:txBody>
          <a:bodyPr lIns="0" tIns="0" rIns="0" bIns="0" rtlCol="0" anchor="t">
            <a:spAutoFit/>
          </a:bodyPr>
          <a:lstStyle/>
          <a:p>
            <a:pPr algn="ctr">
              <a:lnSpc>
                <a:spcPts val="5375"/>
              </a:lnSpc>
            </a:pPr>
            <a:r>
              <a:rPr lang="en-US" sz="4135" dirty="0">
                <a:latin typeface="Halant Medium" panose="020B0604020202020204" charset="0"/>
                <a:cs typeface="Halant Medium" panose="020B0604020202020204" charset="0"/>
              </a:rPr>
              <a:t>Decision</a:t>
            </a:r>
          </a:p>
          <a:p>
            <a:pPr marL="0" lvl="0" indent="0" algn="ctr">
              <a:lnSpc>
                <a:spcPts val="5375"/>
              </a:lnSpc>
              <a:spcBef>
                <a:spcPct val="0"/>
              </a:spcBef>
            </a:pPr>
            <a:r>
              <a:rPr lang="en-US" sz="4135" dirty="0">
                <a:latin typeface="Halant Medium" panose="020B0604020202020204" charset="0"/>
                <a:cs typeface="Halant Medium" panose="020B0604020202020204" charset="0"/>
              </a:rPr>
              <a:t>Tree</a:t>
            </a:r>
          </a:p>
        </p:txBody>
      </p:sp>
      <p:sp>
        <p:nvSpPr>
          <p:cNvPr id="12" name="TextBox 12"/>
          <p:cNvSpPr txBox="1"/>
          <p:nvPr/>
        </p:nvSpPr>
        <p:spPr>
          <a:xfrm>
            <a:off x="12272632" y="6061654"/>
            <a:ext cx="3818865" cy="3053528"/>
          </a:xfrm>
          <a:prstGeom prst="rect">
            <a:avLst/>
          </a:prstGeom>
        </p:spPr>
        <p:txBody>
          <a:bodyPr lIns="0" tIns="0" rIns="0" bIns="0" rtlCol="0" anchor="t">
            <a:spAutoFit/>
          </a:bodyPr>
          <a:lstStyle/>
          <a:p>
            <a:pPr algn="ctr">
              <a:lnSpc>
                <a:spcPts val="2983"/>
              </a:lnSpc>
              <a:spcBef>
                <a:spcPct val="0"/>
              </a:spcBef>
            </a:pPr>
            <a:r>
              <a:rPr lang="en-US" sz="2131" spc="-21" dirty="0">
                <a:solidFill>
                  <a:schemeClr val="tx2">
                    <a:lumMod val="75000"/>
                  </a:schemeClr>
                </a:solidFill>
                <a:latin typeface="Assistant Regular"/>
              </a:rPr>
              <a:t>A decision tree is a non-parametric supervised learning algorithm, which is utilized for both classification and regression tasks. It has a hierarchical, tree structure, which consists of a root node, branches, internal nodes and leaf nodes.</a:t>
            </a:r>
          </a:p>
        </p:txBody>
      </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2"/>
          <a:srcRect/>
          <a:stretch>
            <a:fillRect/>
          </a:stretch>
        </p:blipFill>
        <p:spPr>
          <a:xfrm>
            <a:off x="-2963181" y="-2709691"/>
            <a:ext cx="6868450" cy="6507857"/>
          </a:xfrm>
          <a:prstGeom prst="rect">
            <a:avLst/>
          </a:prstGeom>
        </p:spPr>
      </p:pic>
      <p:sp>
        <p:nvSpPr>
          <p:cNvPr id="4" name="TextBox 4"/>
          <p:cNvSpPr txBox="1"/>
          <p:nvPr/>
        </p:nvSpPr>
        <p:spPr>
          <a:xfrm>
            <a:off x="2689718" y="2333279"/>
            <a:ext cx="12908564" cy="1070165"/>
          </a:xfrm>
          <a:prstGeom prst="rect">
            <a:avLst/>
          </a:prstGeom>
        </p:spPr>
        <p:txBody>
          <a:bodyPr lIns="0" tIns="0" rIns="0" bIns="0" rtlCol="0" anchor="t">
            <a:spAutoFit/>
          </a:bodyPr>
          <a:lstStyle/>
          <a:p>
            <a:pPr algn="ctr">
              <a:lnSpc>
                <a:spcPts val="8345"/>
              </a:lnSpc>
            </a:pPr>
            <a:r>
              <a:rPr lang="en-US" sz="7072" dirty="0">
                <a:latin typeface="HK Grotesk Bold"/>
              </a:rPr>
              <a:t>Result </a:t>
            </a:r>
          </a:p>
        </p:txBody>
      </p:sp>
      <p:grpSp>
        <p:nvGrpSpPr>
          <p:cNvPr id="5" name="Group 5"/>
          <p:cNvGrpSpPr/>
          <p:nvPr/>
        </p:nvGrpSpPr>
        <p:grpSpPr>
          <a:xfrm>
            <a:off x="2200935" y="3498240"/>
            <a:ext cx="3818865" cy="971339"/>
            <a:chOff x="0" y="-28575"/>
            <a:chExt cx="5091820" cy="3428849"/>
          </a:xfrm>
        </p:grpSpPr>
        <p:sp>
          <p:nvSpPr>
            <p:cNvPr id="6" name="TextBox 6"/>
            <p:cNvSpPr txBox="1"/>
            <p:nvPr/>
          </p:nvSpPr>
          <p:spPr>
            <a:xfrm>
              <a:off x="0" y="-28575"/>
              <a:ext cx="5091820" cy="2213660"/>
            </a:xfrm>
            <a:prstGeom prst="rect">
              <a:avLst/>
            </a:prstGeom>
          </p:spPr>
          <p:txBody>
            <a:bodyPr lIns="0" tIns="0" rIns="0" bIns="0" rtlCol="0" anchor="t">
              <a:spAutoFit/>
            </a:bodyPr>
            <a:lstStyle/>
            <a:p>
              <a:pPr algn="ctr">
                <a:lnSpc>
                  <a:spcPts val="5375"/>
                </a:lnSpc>
              </a:pPr>
              <a:r>
                <a:rPr lang="en-US" sz="2800" dirty="0">
                  <a:latin typeface="Halant Medium Italics"/>
                </a:rPr>
                <a:t>With Logistic Regression</a:t>
              </a:r>
            </a:p>
          </p:txBody>
        </p:sp>
        <p:sp>
          <p:nvSpPr>
            <p:cNvPr id="7" name="TextBox 7"/>
            <p:cNvSpPr txBox="1"/>
            <p:nvPr/>
          </p:nvSpPr>
          <p:spPr>
            <a:xfrm>
              <a:off x="0" y="2127761"/>
              <a:ext cx="5091820" cy="1272513"/>
            </a:xfrm>
            <a:prstGeom prst="rect">
              <a:avLst/>
            </a:prstGeom>
          </p:spPr>
          <p:txBody>
            <a:bodyPr lIns="0" tIns="0" rIns="0" bIns="0" rtlCol="0" anchor="t">
              <a:spAutoFit/>
            </a:bodyPr>
            <a:lstStyle/>
            <a:p>
              <a:pPr algn="ctr">
                <a:lnSpc>
                  <a:spcPts val="2983"/>
                </a:lnSpc>
                <a:spcBef>
                  <a:spcPct val="0"/>
                </a:spcBef>
              </a:pPr>
              <a:endParaRPr lang="en-US" sz="2131" spc="-21" dirty="0">
                <a:latin typeface="Assistant Regular"/>
              </a:endParaRPr>
            </a:p>
          </p:txBody>
        </p:sp>
      </p:grpSp>
      <p:sp>
        <p:nvSpPr>
          <p:cNvPr id="9" name="TextBox 9"/>
          <p:cNvSpPr txBox="1"/>
          <p:nvPr/>
        </p:nvSpPr>
        <p:spPr>
          <a:xfrm>
            <a:off x="7234568" y="3498239"/>
            <a:ext cx="3818865" cy="614142"/>
          </a:xfrm>
          <a:prstGeom prst="rect">
            <a:avLst/>
          </a:prstGeom>
        </p:spPr>
        <p:txBody>
          <a:bodyPr wrap="square" lIns="0" tIns="0" rIns="0" bIns="0" rtlCol="0" anchor="t">
            <a:spAutoFit/>
          </a:bodyPr>
          <a:lstStyle/>
          <a:p>
            <a:pPr algn="ctr">
              <a:lnSpc>
                <a:spcPts val="5375"/>
              </a:lnSpc>
            </a:pPr>
            <a:r>
              <a:rPr lang="en-US" sz="2800" dirty="0">
                <a:latin typeface="Halant Medium Italics"/>
              </a:rPr>
              <a:t>With Random Forest</a:t>
            </a:r>
          </a:p>
        </p:txBody>
      </p:sp>
      <p:sp>
        <p:nvSpPr>
          <p:cNvPr id="11" name="TextBox 11"/>
          <p:cNvSpPr txBox="1"/>
          <p:nvPr/>
        </p:nvSpPr>
        <p:spPr>
          <a:xfrm>
            <a:off x="12272632" y="3491095"/>
            <a:ext cx="3818865" cy="614142"/>
          </a:xfrm>
          <a:prstGeom prst="rect">
            <a:avLst/>
          </a:prstGeom>
        </p:spPr>
        <p:txBody>
          <a:bodyPr lIns="0" tIns="0" rIns="0" bIns="0" rtlCol="0" anchor="t">
            <a:spAutoFit/>
          </a:bodyPr>
          <a:lstStyle/>
          <a:p>
            <a:pPr algn="ctr">
              <a:lnSpc>
                <a:spcPts val="5375"/>
              </a:lnSpc>
            </a:pPr>
            <a:r>
              <a:rPr lang="en-US" sz="2800" dirty="0">
                <a:latin typeface="Halant Medium Italics"/>
              </a:rPr>
              <a:t>With Decision Tree</a:t>
            </a:r>
          </a:p>
        </p:txBody>
      </p:sp>
      <p:pic>
        <p:nvPicPr>
          <p:cNvPr id="13" name="Picture 13"/>
          <p:cNvPicPr>
            <a:picLocks noChangeAspect="1"/>
          </p:cNvPicPr>
          <p:nvPr/>
        </p:nvPicPr>
        <p:blipFill>
          <a:blip r:embed="rId3"/>
          <a:srcRect/>
          <a:stretch>
            <a:fillRect/>
          </a:stretch>
        </p:blipFill>
        <p:spPr>
          <a:xfrm rot="1674626">
            <a:off x="13167159" y="-2246447"/>
            <a:ext cx="13326605" cy="12743565"/>
          </a:xfrm>
          <a:prstGeom prst="rect">
            <a:avLst/>
          </a:prstGeom>
        </p:spPr>
      </p:pic>
      <p:pic>
        <p:nvPicPr>
          <p:cNvPr id="14" name="Picture 14"/>
          <p:cNvPicPr>
            <a:picLocks noChangeAspect="1"/>
          </p:cNvPicPr>
          <p:nvPr/>
        </p:nvPicPr>
        <p:blipFill>
          <a:blip r:embed="rId4">
            <a:alphaModFix amt="86000"/>
          </a:blip>
          <a:srcRect/>
          <a:stretch>
            <a:fillRect/>
          </a:stretch>
        </p:blipFill>
        <p:spPr>
          <a:xfrm>
            <a:off x="16360192" y="0"/>
            <a:ext cx="899108" cy="1425002"/>
          </a:xfrm>
          <a:prstGeom prst="rect">
            <a:avLst/>
          </a:prstGeom>
        </p:spPr>
      </p:pic>
      <p:pic>
        <p:nvPicPr>
          <p:cNvPr id="16" name="Picture 15">
            <a:extLst>
              <a:ext uri="{FF2B5EF4-FFF2-40B4-BE49-F238E27FC236}">
                <a16:creationId xmlns:a16="http://schemas.microsoft.com/office/drawing/2014/main" id="{B975E9C2-6F84-5265-A0C6-E3C1F52AC970}"/>
              </a:ext>
            </a:extLst>
          </p:cNvPr>
          <p:cNvPicPr>
            <a:picLocks noChangeAspect="1"/>
          </p:cNvPicPr>
          <p:nvPr/>
        </p:nvPicPr>
        <p:blipFill>
          <a:blip r:embed="rId5"/>
          <a:stretch>
            <a:fillRect/>
          </a:stretch>
        </p:blipFill>
        <p:spPr>
          <a:xfrm>
            <a:off x="1983760" y="4479231"/>
            <a:ext cx="4592131" cy="4105547"/>
          </a:xfrm>
          <a:prstGeom prst="rect">
            <a:avLst/>
          </a:prstGeom>
        </p:spPr>
      </p:pic>
      <p:pic>
        <p:nvPicPr>
          <p:cNvPr id="20" name="Picture 19">
            <a:extLst>
              <a:ext uri="{FF2B5EF4-FFF2-40B4-BE49-F238E27FC236}">
                <a16:creationId xmlns:a16="http://schemas.microsoft.com/office/drawing/2014/main" id="{3E17B101-A123-DB95-8037-79017D1DDD98}"/>
              </a:ext>
            </a:extLst>
          </p:cNvPr>
          <p:cNvPicPr>
            <a:picLocks noChangeAspect="1"/>
          </p:cNvPicPr>
          <p:nvPr/>
        </p:nvPicPr>
        <p:blipFill>
          <a:blip r:embed="rId6"/>
          <a:stretch>
            <a:fillRect/>
          </a:stretch>
        </p:blipFill>
        <p:spPr>
          <a:xfrm>
            <a:off x="7005973" y="4479231"/>
            <a:ext cx="4276053" cy="3953147"/>
          </a:xfrm>
          <a:prstGeom prst="rect">
            <a:avLst/>
          </a:prstGeom>
        </p:spPr>
      </p:pic>
      <p:pic>
        <p:nvPicPr>
          <p:cNvPr id="22" name="Picture 21">
            <a:extLst>
              <a:ext uri="{FF2B5EF4-FFF2-40B4-BE49-F238E27FC236}">
                <a16:creationId xmlns:a16="http://schemas.microsoft.com/office/drawing/2014/main" id="{38DC30F8-ADEF-214D-3D54-EB4EBB055518}"/>
              </a:ext>
            </a:extLst>
          </p:cNvPr>
          <p:cNvPicPr>
            <a:picLocks noChangeAspect="1"/>
          </p:cNvPicPr>
          <p:nvPr/>
        </p:nvPicPr>
        <p:blipFill>
          <a:blip r:embed="rId7"/>
          <a:stretch>
            <a:fillRect/>
          </a:stretch>
        </p:blipFill>
        <p:spPr>
          <a:xfrm>
            <a:off x="12030185" y="4479231"/>
            <a:ext cx="4372013" cy="4105547"/>
          </a:xfrm>
          <a:prstGeom prst="rect">
            <a:avLst/>
          </a:prstGeom>
        </p:spPr>
      </p:pic>
      <p:pic>
        <p:nvPicPr>
          <p:cNvPr id="24" name="Picture 23">
            <a:extLst>
              <a:ext uri="{FF2B5EF4-FFF2-40B4-BE49-F238E27FC236}">
                <a16:creationId xmlns:a16="http://schemas.microsoft.com/office/drawing/2014/main" id="{4AFADE05-D7E6-003F-280C-BADA3A366311}"/>
              </a:ext>
            </a:extLst>
          </p:cNvPr>
          <p:cNvPicPr>
            <a:picLocks noChangeAspect="1"/>
          </p:cNvPicPr>
          <p:nvPr/>
        </p:nvPicPr>
        <p:blipFill>
          <a:blip r:embed="rId8"/>
          <a:stretch>
            <a:fillRect/>
          </a:stretch>
        </p:blipFill>
        <p:spPr>
          <a:xfrm>
            <a:off x="7766521" y="8584778"/>
            <a:ext cx="2859645" cy="658682"/>
          </a:xfrm>
          <a:prstGeom prst="rect">
            <a:avLst/>
          </a:prstGeom>
        </p:spPr>
      </p:pic>
      <p:pic>
        <p:nvPicPr>
          <p:cNvPr id="26" name="Picture 25">
            <a:extLst>
              <a:ext uri="{FF2B5EF4-FFF2-40B4-BE49-F238E27FC236}">
                <a16:creationId xmlns:a16="http://schemas.microsoft.com/office/drawing/2014/main" id="{4D23AA59-3D61-43D6-88D3-B0C0942AA4A0}"/>
              </a:ext>
            </a:extLst>
          </p:cNvPr>
          <p:cNvPicPr>
            <a:picLocks noChangeAspect="1"/>
          </p:cNvPicPr>
          <p:nvPr/>
        </p:nvPicPr>
        <p:blipFill>
          <a:blip r:embed="rId9"/>
          <a:stretch>
            <a:fillRect/>
          </a:stretch>
        </p:blipFill>
        <p:spPr>
          <a:xfrm>
            <a:off x="13129589" y="8706716"/>
            <a:ext cx="2591708" cy="536744"/>
          </a:xfrm>
          <a:prstGeom prst="rect">
            <a:avLst/>
          </a:prstGeom>
        </p:spPr>
      </p:pic>
      <p:pic>
        <p:nvPicPr>
          <p:cNvPr id="28" name="Picture 27">
            <a:extLst>
              <a:ext uri="{FF2B5EF4-FFF2-40B4-BE49-F238E27FC236}">
                <a16:creationId xmlns:a16="http://schemas.microsoft.com/office/drawing/2014/main" id="{5027A8BC-016B-FE89-8D19-E2B73B8306E3}"/>
              </a:ext>
            </a:extLst>
          </p:cNvPr>
          <p:cNvPicPr>
            <a:picLocks noChangeAspect="1"/>
          </p:cNvPicPr>
          <p:nvPr/>
        </p:nvPicPr>
        <p:blipFill>
          <a:blip r:embed="rId10"/>
          <a:stretch>
            <a:fillRect/>
          </a:stretch>
        </p:blipFill>
        <p:spPr>
          <a:xfrm>
            <a:off x="3022893" y="8706716"/>
            <a:ext cx="2316474" cy="536744"/>
          </a:xfrm>
          <a:prstGeom prst="rect">
            <a:avLst/>
          </a:prstGeom>
        </p:spPr>
      </p:pic>
    </p:spTree>
    <p:extLst>
      <p:ext uri="{BB962C8B-B14F-4D97-AF65-F5344CB8AC3E}">
        <p14:creationId xmlns:p14="http://schemas.microsoft.com/office/powerpoint/2010/main" val="56996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rot="-5017281">
            <a:off x="7304671" y="971407"/>
            <a:ext cx="1811240" cy="1716150"/>
          </a:xfrm>
          <a:prstGeom prst="rect">
            <a:avLst/>
          </a:prstGeom>
        </p:spPr>
      </p:pic>
      <p:grpSp>
        <p:nvGrpSpPr>
          <p:cNvPr id="5" name="Group 5"/>
          <p:cNvGrpSpPr/>
          <p:nvPr/>
        </p:nvGrpSpPr>
        <p:grpSpPr>
          <a:xfrm>
            <a:off x="1028700" y="3009901"/>
            <a:ext cx="7277100" cy="5455437"/>
            <a:chOff x="0" y="9525"/>
            <a:chExt cx="13360400" cy="16080840"/>
          </a:xfrm>
        </p:grpSpPr>
        <p:sp>
          <p:nvSpPr>
            <p:cNvPr id="6" name="TextBox 6"/>
            <p:cNvSpPr txBox="1"/>
            <p:nvPr/>
          </p:nvSpPr>
          <p:spPr>
            <a:xfrm>
              <a:off x="0" y="9525"/>
              <a:ext cx="11912647" cy="1320619"/>
            </a:xfrm>
            <a:prstGeom prst="rect">
              <a:avLst/>
            </a:prstGeom>
          </p:spPr>
          <p:txBody>
            <a:bodyPr lIns="0" tIns="0" rIns="0" bIns="0" rtlCol="0" anchor="t">
              <a:spAutoFit/>
            </a:bodyPr>
            <a:lstStyle/>
            <a:p>
              <a:pPr>
                <a:lnSpc>
                  <a:spcPts val="7670"/>
                </a:lnSpc>
              </a:pPr>
              <a:r>
                <a:rPr lang="en-US" sz="6500" dirty="0">
                  <a:solidFill>
                    <a:srgbClr val="FFFFFF"/>
                  </a:solidFill>
                  <a:latin typeface="HK Grotesk Bold"/>
                </a:rPr>
                <a:t>Conclusion</a:t>
              </a:r>
            </a:p>
          </p:txBody>
        </p:sp>
        <p:sp>
          <p:nvSpPr>
            <p:cNvPr id="7" name="TextBox 7"/>
            <p:cNvSpPr txBox="1"/>
            <p:nvPr/>
          </p:nvSpPr>
          <p:spPr>
            <a:xfrm>
              <a:off x="0" y="3389223"/>
              <a:ext cx="13360400" cy="12701142"/>
            </a:xfrm>
            <a:prstGeom prst="rect">
              <a:avLst/>
            </a:prstGeom>
          </p:spPr>
          <p:txBody>
            <a:bodyPr wrap="square" lIns="0" tIns="0" rIns="0" bIns="0" rtlCol="0" anchor="t">
              <a:spAutoFit/>
            </a:bodyPr>
            <a:lstStyle/>
            <a:p>
              <a:pPr algn="just"/>
              <a:r>
                <a:rPr lang="en-US" sz="2800" dirty="0">
                  <a:latin typeface="Times New Roman" panose="02020603050405020304" pitchFamily="18" charset="0"/>
                  <a:cs typeface="Times New Roman" panose="02020603050405020304" pitchFamily="18" charset="0"/>
                </a:rPr>
                <a:t>Fake news is a serious problem in today's society, but machine learning algorithms offer a promising solution. By analyzing patterns and identifying characteristics of fake news, these algorithms can help us distinguish between real and fake news and prevent the harmful effects of misinformation.</a:t>
              </a:r>
            </a:p>
            <a:p>
              <a:pPr algn="just"/>
              <a:r>
                <a:rPr lang="en-US" sz="2800" dirty="0">
                  <a:latin typeface="Times New Roman" panose="02020603050405020304" pitchFamily="18" charset="0"/>
                  <a:cs typeface="Times New Roman" panose="02020603050405020304" pitchFamily="18" charset="0"/>
                </a:rPr>
                <a:t>As technology continues to advance, it is important that we continue to develop and refine these algorithms to ensure their accuracy and effectiveness in predicting fake news.</a:t>
              </a:r>
            </a:p>
          </p:txBody>
        </p:sp>
      </p:grpSp>
      <p:pic>
        <p:nvPicPr>
          <p:cNvPr id="10" name="Picture 9">
            <a:extLst>
              <a:ext uri="{FF2B5EF4-FFF2-40B4-BE49-F238E27FC236}">
                <a16:creationId xmlns:a16="http://schemas.microsoft.com/office/drawing/2014/main" id="{8C951264-D18C-2BD5-B752-936E19657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0" y="0"/>
            <a:ext cx="8669215" cy="10287000"/>
          </a:xfrm>
          <a:prstGeom prst="rect">
            <a:avLst/>
          </a:prstGeom>
        </p:spPr>
      </p:pic>
      <p:pic>
        <p:nvPicPr>
          <p:cNvPr id="2" name="Picture 2"/>
          <p:cNvPicPr>
            <a:picLocks noChangeAspect="1"/>
          </p:cNvPicPr>
          <p:nvPr/>
        </p:nvPicPr>
        <p:blipFill>
          <a:blip r:embed="rId4"/>
          <a:srcRect/>
          <a:stretch>
            <a:fillRect/>
          </a:stretch>
        </p:blipFill>
        <p:spPr>
          <a:xfrm rot="14065143">
            <a:off x="12356702" y="-3910829"/>
            <a:ext cx="9805196" cy="8726624"/>
          </a:xfrm>
          <a:prstGeom prst="rect">
            <a:avLst/>
          </a:prstGeom>
        </p:spPr>
      </p:pic>
      <p:pic>
        <p:nvPicPr>
          <p:cNvPr id="11" name="Picture 8">
            <a:extLst>
              <a:ext uri="{FF2B5EF4-FFF2-40B4-BE49-F238E27FC236}">
                <a16:creationId xmlns:a16="http://schemas.microsoft.com/office/drawing/2014/main" id="{8DC745ED-ABC4-E4B5-05FD-960878AB6B0A}"/>
              </a:ext>
            </a:extLst>
          </p:cNvPr>
          <p:cNvPicPr>
            <a:picLocks noChangeAspect="1"/>
          </p:cNvPicPr>
          <p:nvPr/>
        </p:nvPicPr>
        <p:blipFill>
          <a:blip r:embed="rId5">
            <a:alphaModFix amt="86000"/>
          </a:blip>
          <a:srcRect/>
          <a:stretch>
            <a:fillRect/>
          </a:stretch>
        </p:blipFill>
        <p:spPr>
          <a:xfrm>
            <a:off x="1371600" y="0"/>
            <a:ext cx="899108" cy="1425002"/>
          </a:xfrm>
          <a:prstGeom prst="rect">
            <a:avLst/>
          </a:prstGeom>
        </p:spPr>
      </p:pic>
      <p:pic>
        <p:nvPicPr>
          <p:cNvPr id="12" name="Picture 2">
            <a:extLst>
              <a:ext uri="{FF2B5EF4-FFF2-40B4-BE49-F238E27FC236}">
                <a16:creationId xmlns:a16="http://schemas.microsoft.com/office/drawing/2014/main" id="{7F6B83D3-F4EA-0A6F-FDEF-2F143FDC5B30}"/>
              </a:ext>
            </a:extLst>
          </p:cNvPr>
          <p:cNvPicPr>
            <a:picLocks noChangeAspect="1"/>
          </p:cNvPicPr>
          <p:nvPr/>
        </p:nvPicPr>
        <p:blipFill>
          <a:blip r:embed="rId4"/>
          <a:srcRect/>
          <a:stretch>
            <a:fillRect/>
          </a:stretch>
        </p:blipFill>
        <p:spPr>
          <a:xfrm rot="3810259">
            <a:off x="-2040566" y="8239488"/>
            <a:ext cx="5166792" cy="4598445"/>
          </a:xfrm>
          <a:prstGeom prst="rect">
            <a:avLst/>
          </a:prstGeom>
        </p:spPr>
      </p:pic>
      <p:pic>
        <p:nvPicPr>
          <p:cNvPr id="13" name="Picture 2">
            <a:extLst>
              <a:ext uri="{FF2B5EF4-FFF2-40B4-BE49-F238E27FC236}">
                <a16:creationId xmlns:a16="http://schemas.microsoft.com/office/drawing/2014/main" id="{56A72E04-3E68-0C0D-D2C1-725E1AFEC204}"/>
              </a:ext>
            </a:extLst>
          </p:cNvPr>
          <p:cNvPicPr>
            <a:picLocks noChangeAspect="1"/>
          </p:cNvPicPr>
          <p:nvPr/>
        </p:nvPicPr>
        <p:blipFill>
          <a:blip r:embed="rId2"/>
          <a:srcRect/>
          <a:stretch>
            <a:fillRect/>
          </a:stretch>
        </p:blipFill>
        <p:spPr>
          <a:xfrm rot="4494633">
            <a:off x="15389721" y="7772013"/>
            <a:ext cx="4315504" cy="4088940"/>
          </a:xfrm>
          <a:prstGeom prst="rect">
            <a:avLst/>
          </a:prstGeom>
        </p:spPr>
      </p:pic>
    </p:spTree>
    <p:extLst>
      <p:ext uri="{BB962C8B-B14F-4D97-AF65-F5344CB8AC3E}">
        <p14:creationId xmlns:p14="http://schemas.microsoft.com/office/powerpoint/2010/main" val="374673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FC0EC80-0A36-BBAC-9521-FECEB62EA5B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11020739" y="2175846"/>
            <a:ext cx="7258308" cy="8111154"/>
          </a:xfrm>
          <a:prstGeom prst="rect">
            <a:avLst/>
          </a:prstGeom>
        </p:spPr>
      </p:pic>
      <p:pic>
        <p:nvPicPr>
          <p:cNvPr id="2" name="Picture 2"/>
          <p:cNvPicPr>
            <a:picLocks noChangeAspect="1"/>
          </p:cNvPicPr>
          <p:nvPr/>
        </p:nvPicPr>
        <p:blipFill>
          <a:blip r:embed="rId4"/>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4"/>
          <a:srcRect/>
          <a:stretch>
            <a:fillRect/>
          </a:stretch>
        </p:blipFill>
        <p:spPr>
          <a:xfrm>
            <a:off x="-2400007" y="-1806435"/>
            <a:ext cx="6868450" cy="6507857"/>
          </a:xfrm>
          <a:prstGeom prst="rect">
            <a:avLst/>
          </a:prstGeom>
        </p:spPr>
      </p:pic>
      <p:sp>
        <p:nvSpPr>
          <p:cNvPr id="4" name="TextBox 4"/>
          <p:cNvSpPr txBox="1"/>
          <p:nvPr/>
        </p:nvSpPr>
        <p:spPr>
          <a:xfrm>
            <a:off x="1267285" y="1615566"/>
            <a:ext cx="12908564" cy="1070165"/>
          </a:xfrm>
          <a:prstGeom prst="rect">
            <a:avLst/>
          </a:prstGeom>
        </p:spPr>
        <p:txBody>
          <a:bodyPr lIns="0" tIns="0" rIns="0" bIns="0" rtlCol="0" anchor="t">
            <a:spAutoFit/>
          </a:bodyPr>
          <a:lstStyle/>
          <a:p>
            <a:pPr algn="ctr">
              <a:lnSpc>
                <a:spcPts val="8345"/>
              </a:lnSpc>
            </a:pPr>
            <a:r>
              <a:rPr lang="en-US" sz="7072" dirty="0">
                <a:latin typeface="HK Grotesk Bold"/>
              </a:rPr>
              <a:t>Meet The Team</a:t>
            </a:r>
          </a:p>
        </p:txBody>
      </p:sp>
      <p:grpSp>
        <p:nvGrpSpPr>
          <p:cNvPr id="5" name="Group 5"/>
          <p:cNvGrpSpPr/>
          <p:nvPr/>
        </p:nvGrpSpPr>
        <p:grpSpPr>
          <a:xfrm>
            <a:off x="296841" y="5149813"/>
            <a:ext cx="5722959" cy="1358853"/>
            <a:chOff x="-2538792" y="772664"/>
            <a:chExt cx="7630612" cy="1811804"/>
          </a:xfrm>
        </p:grpSpPr>
        <p:sp>
          <p:nvSpPr>
            <p:cNvPr id="6" name="TextBox 6"/>
            <p:cNvSpPr txBox="1"/>
            <p:nvPr/>
          </p:nvSpPr>
          <p:spPr>
            <a:xfrm>
              <a:off x="-2538792" y="772664"/>
              <a:ext cx="5602776" cy="1744067"/>
            </a:xfrm>
            <a:prstGeom prst="rect">
              <a:avLst/>
            </a:prstGeom>
          </p:spPr>
          <p:txBody>
            <a:bodyPr wrap="square" lIns="0" tIns="0" rIns="0" bIns="0" rtlCol="0" anchor="t">
              <a:spAutoFit/>
            </a:bodyPr>
            <a:lstStyle/>
            <a:p>
              <a:pPr marL="514350" indent="-514350" algn="ctr">
                <a:lnSpc>
                  <a:spcPts val="5375"/>
                </a:lnSpc>
                <a:buFont typeface="Wingdings" panose="05000000000000000000" pitchFamily="2" charset="2"/>
                <a:buChar char="Ø"/>
              </a:pPr>
              <a:r>
                <a:rPr lang="en-US" sz="3200" dirty="0">
                  <a:solidFill>
                    <a:schemeClr val="tx1">
                      <a:lumMod val="95000"/>
                    </a:schemeClr>
                  </a:solidFill>
                  <a:latin typeface="Times New Roman" panose="02020603050405020304" pitchFamily="18" charset="0"/>
                  <a:cs typeface="Times New Roman" panose="02020603050405020304" pitchFamily="18" charset="0"/>
                </a:rPr>
                <a:t>Aryan Chaudhary</a:t>
              </a:r>
            </a:p>
            <a:p>
              <a:pPr algn="ctr">
                <a:lnSpc>
                  <a:spcPts val="5375"/>
                </a:lnSpc>
              </a:pPr>
              <a:r>
                <a:rPr lang="en-US" sz="3200" dirty="0">
                  <a:solidFill>
                    <a:schemeClr val="tx1">
                      <a:lumMod val="95000"/>
                    </a:schemeClr>
                  </a:solidFill>
                  <a:latin typeface="Times New Roman" panose="02020603050405020304" pitchFamily="18" charset="0"/>
                  <a:cs typeface="Times New Roman" panose="02020603050405020304" pitchFamily="18" charset="0"/>
                </a:rPr>
                <a:t>   (20BCS6620)</a:t>
              </a:r>
            </a:p>
          </p:txBody>
        </p:sp>
        <p:sp>
          <p:nvSpPr>
            <p:cNvPr id="7" name="TextBox 7"/>
            <p:cNvSpPr txBox="1"/>
            <p:nvPr/>
          </p:nvSpPr>
          <p:spPr>
            <a:xfrm>
              <a:off x="0" y="2127761"/>
              <a:ext cx="5091820" cy="456707"/>
            </a:xfrm>
            <a:prstGeom prst="rect">
              <a:avLst/>
            </a:prstGeom>
          </p:spPr>
          <p:txBody>
            <a:bodyPr lIns="0" tIns="0" rIns="0" bIns="0" rtlCol="0" anchor="t">
              <a:spAutoFit/>
            </a:bodyPr>
            <a:lstStyle/>
            <a:p>
              <a:pPr marL="342900" indent="-342900" algn="ctr">
                <a:lnSpc>
                  <a:spcPts val="2983"/>
                </a:lnSpc>
                <a:spcBef>
                  <a:spcPct val="0"/>
                </a:spcBef>
                <a:buFont typeface="Wingdings" panose="05000000000000000000" pitchFamily="2" charset="2"/>
                <a:buChar char="Ø"/>
              </a:pPr>
              <a:endParaRPr lang="en-US" sz="1600" spc="-21" dirty="0">
                <a:solidFill>
                  <a:schemeClr val="tx2">
                    <a:lumMod val="75000"/>
                  </a:schemeClr>
                </a:solidFill>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3417918" y="5149815"/>
            <a:ext cx="5087514" cy="4239467"/>
            <a:chOff x="0" y="-3068156"/>
            <a:chExt cx="6783352" cy="5652624"/>
          </a:xfrm>
        </p:grpSpPr>
        <p:sp>
          <p:nvSpPr>
            <p:cNvPr id="9" name="TextBox 9"/>
            <p:cNvSpPr txBox="1"/>
            <p:nvPr/>
          </p:nvSpPr>
          <p:spPr>
            <a:xfrm>
              <a:off x="1691532" y="-3068156"/>
              <a:ext cx="5091820" cy="1744067"/>
            </a:xfrm>
            <a:prstGeom prst="rect">
              <a:avLst/>
            </a:prstGeom>
          </p:spPr>
          <p:txBody>
            <a:bodyPr lIns="0" tIns="0" rIns="0" bIns="0" rtlCol="0" anchor="t">
              <a:spAutoFit/>
            </a:bodyPr>
            <a:lstStyle/>
            <a:p>
              <a:pPr marL="514350" indent="-514350" algn="ctr">
                <a:lnSpc>
                  <a:spcPts val="5375"/>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Mohit Gupta</a:t>
              </a:r>
            </a:p>
            <a:p>
              <a:pPr algn="ctr">
                <a:lnSpc>
                  <a:spcPts val="5375"/>
                </a:lnSpc>
              </a:pPr>
              <a:r>
                <a:rPr lang="en-US" sz="3200" dirty="0">
                  <a:latin typeface="Times New Roman" panose="02020603050405020304" pitchFamily="18" charset="0"/>
                  <a:cs typeface="Times New Roman" panose="02020603050405020304" pitchFamily="18" charset="0"/>
                </a:rPr>
                <a:t>     (20BCS6574)</a:t>
              </a:r>
            </a:p>
          </p:txBody>
        </p:sp>
        <p:sp>
          <p:nvSpPr>
            <p:cNvPr id="10" name="TextBox 10"/>
            <p:cNvSpPr txBox="1"/>
            <p:nvPr/>
          </p:nvSpPr>
          <p:spPr>
            <a:xfrm>
              <a:off x="0" y="2127761"/>
              <a:ext cx="5091820" cy="456707"/>
            </a:xfrm>
            <a:prstGeom prst="rect">
              <a:avLst/>
            </a:prstGeom>
          </p:spPr>
          <p:txBody>
            <a:bodyPr lIns="0" tIns="0" rIns="0" bIns="0" rtlCol="0" anchor="t">
              <a:spAutoFit/>
            </a:bodyPr>
            <a:lstStyle/>
            <a:p>
              <a:pPr marL="342900" indent="-342900" algn="ctr">
                <a:lnSpc>
                  <a:spcPts val="2983"/>
                </a:lnSpc>
                <a:spcBef>
                  <a:spcPct val="0"/>
                </a:spcBef>
                <a:buFont typeface="Wingdings" panose="05000000000000000000" pitchFamily="2" charset="2"/>
                <a:buChar char="Ø"/>
              </a:pPr>
              <a:endParaRPr lang="en-US" sz="1600" spc="-21" dirty="0">
                <a:solidFill>
                  <a:schemeClr val="tx2">
                    <a:lumMod val="75000"/>
                  </a:schemeClr>
                </a:solidFill>
                <a:latin typeface="Times New Roman" panose="02020603050405020304" pitchFamily="18" charset="0"/>
                <a:cs typeface="Times New Roman" panose="02020603050405020304" pitchFamily="18" charset="0"/>
              </a:endParaRPr>
            </a:p>
          </p:txBody>
        </p:sp>
      </p:grpSp>
      <p:sp>
        <p:nvSpPr>
          <p:cNvPr id="11" name="TextBox 11"/>
          <p:cNvSpPr txBox="1"/>
          <p:nvPr/>
        </p:nvSpPr>
        <p:spPr>
          <a:xfrm>
            <a:off x="4581535" y="7309299"/>
            <a:ext cx="4338968" cy="1308050"/>
          </a:xfrm>
          <a:prstGeom prst="rect">
            <a:avLst/>
          </a:prstGeom>
        </p:spPr>
        <p:txBody>
          <a:bodyPr wrap="square" lIns="0" tIns="0" rIns="0" bIns="0" rtlCol="0" anchor="t">
            <a:spAutoFit/>
          </a:bodyPr>
          <a:lstStyle/>
          <a:p>
            <a:pPr marL="514350" indent="-514350" algn="ctr">
              <a:lnSpc>
                <a:spcPts val="5375"/>
              </a:lnSpc>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Kartikey</a:t>
            </a:r>
            <a:r>
              <a:rPr lang="en-US" sz="3200" dirty="0">
                <a:latin typeface="Times New Roman" panose="02020603050405020304" pitchFamily="18" charset="0"/>
                <a:cs typeface="Times New Roman" panose="02020603050405020304" pitchFamily="18" charset="0"/>
              </a:rPr>
              <a:t> Chauhan</a:t>
            </a:r>
          </a:p>
          <a:p>
            <a:pPr algn="ctr">
              <a:lnSpc>
                <a:spcPts val="5375"/>
              </a:lnSpc>
            </a:pPr>
            <a:r>
              <a:rPr lang="en-US" sz="3200" dirty="0">
                <a:latin typeface="Times New Roman" panose="02020603050405020304" pitchFamily="18" charset="0"/>
                <a:cs typeface="Times New Roman" panose="02020603050405020304" pitchFamily="18" charset="0"/>
              </a:rPr>
              <a:t>   (20BCS6693)</a:t>
            </a:r>
          </a:p>
        </p:txBody>
      </p:sp>
      <p:pic>
        <p:nvPicPr>
          <p:cNvPr id="13" name="Picture 13"/>
          <p:cNvPicPr>
            <a:picLocks noChangeAspect="1"/>
          </p:cNvPicPr>
          <p:nvPr/>
        </p:nvPicPr>
        <p:blipFill>
          <a:blip r:embed="rId5"/>
          <a:srcRect/>
          <a:stretch>
            <a:fillRect/>
          </a:stretch>
        </p:blipFill>
        <p:spPr>
          <a:xfrm rot="313119">
            <a:off x="15352677" y="-1068065"/>
            <a:ext cx="5214256" cy="4986132"/>
          </a:xfrm>
          <a:prstGeom prst="rect">
            <a:avLst/>
          </a:prstGeom>
        </p:spPr>
      </p:pic>
      <p:pic>
        <p:nvPicPr>
          <p:cNvPr id="14" name="Picture 14"/>
          <p:cNvPicPr>
            <a:picLocks noChangeAspect="1"/>
          </p:cNvPicPr>
          <p:nvPr/>
        </p:nvPicPr>
        <p:blipFill>
          <a:blip r:embed="rId6">
            <a:alphaModFix amt="86000"/>
          </a:blip>
          <a:srcRect/>
          <a:stretch>
            <a:fillRect/>
          </a:stretch>
        </p:blipFill>
        <p:spPr>
          <a:xfrm>
            <a:off x="16360192" y="0"/>
            <a:ext cx="899108" cy="1425002"/>
          </a:xfrm>
          <a:prstGeom prst="rect">
            <a:avLst/>
          </a:prstGeom>
        </p:spPr>
      </p:pic>
      <p:sp>
        <p:nvSpPr>
          <p:cNvPr id="18" name="TextBox 17">
            <a:extLst>
              <a:ext uri="{FF2B5EF4-FFF2-40B4-BE49-F238E27FC236}">
                <a16:creationId xmlns:a16="http://schemas.microsoft.com/office/drawing/2014/main" id="{391937FA-0288-811C-F82A-4C034706ADD3}"/>
              </a:ext>
            </a:extLst>
          </p:cNvPr>
          <p:cNvSpPr txBox="1"/>
          <p:nvPr/>
        </p:nvSpPr>
        <p:spPr>
          <a:xfrm>
            <a:off x="407679" y="7271051"/>
            <a:ext cx="3346774" cy="1400383"/>
          </a:xfrm>
          <a:prstGeom prst="rect">
            <a:avLst/>
          </a:prstGeom>
          <a:noFill/>
        </p:spPr>
        <p:txBody>
          <a:bodyPr wrap="square">
            <a:spAutoFit/>
          </a:bodyPr>
          <a:lstStyle/>
          <a:p>
            <a:pPr marL="514350" marR="0" lvl="0" indent="-514350" algn="ctr" defTabSz="457200" rtl="0" eaLnBrk="1" fontAlgn="auto" latinLnBrk="0" hangingPunct="1">
              <a:lnSpc>
                <a:spcPts val="5375"/>
              </a:lnSpc>
              <a:spcBef>
                <a:spcPts val="0"/>
              </a:spcBef>
              <a:spcAft>
                <a:spcPts val="0"/>
              </a:spcAft>
              <a:buClrTx/>
              <a:buSzTx/>
              <a:buFont typeface="Wingdings" panose="05000000000000000000" pitchFamily="2" charset="2"/>
              <a:buChar char="Ø"/>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Chirag Kalra</a:t>
            </a:r>
          </a:p>
          <a:p>
            <a:pPr marR="0" lvl="0" algn="ctr" defTabSz="457200" rtl="0" eaLnBrk="1" fontAlgn="auto" latinLnBrk="0" hangingPunct="1">
              <a:lnSpc>
                <a:spcPts val="5375"/>
              </a:lnSpc>
              <a:spcBef>
                <a:spcPts val="0"/>
              </a:spcBef>
              <a:spcAft>
                <a:spcPts val="0"/>
              </a:spcAft>
              <a:buClrTx/>
              <a:buSzTx/>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(20BCS6601)</a:t>
            </a:r>
          </a:p>
        </p:txBody>
      </p:sp>
    </p:spTree>
    <p:extLst>
      <p:ext uri="{BB962C8B-B14F-4D97-AF65-F5344CB8AC3E}">
        <p14:creationId xmlns:p14="http://schemas.microsoft.com/office/powerpoint/2010/main" val="320244693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41</TotalTime>
  <Words>525</Words>
  <Application>Microsoft Office PowerPoint</Application>
  <PresentationFormat>Custom</PresentationFormat>
  <Paragraphs>42</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Halant Medium Italics</vt:lpstr>
      <vt:lpstr>Halant Medium</vt:lpstr>
      <vt:lpstr>Wingdings</vt:lpstr>
      <vt:lpstr>Assistant Regular</vt:lpstr>
      <vt:lpstr>Century Gothic</vt:lpstr>
      <vt:lpstr>Times New Roman</vt:lpstr>
      <vt:lpstr>HK Grotesk Bold</vt:lpstr>
      <vt:lpstr>Arial</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cp:lastModifiedBy>Mohit Gupta</cp:lastModifiedBy>
  <cp:revision>2</cp:revision>
  <dcterms:created xsi:type="dcterms:W3CDTF">2006-08-16T00:00:00Z</dcterms:created>
  <dcterms:modified xsi:type="dcterms:W3CDTF">2023-05-03T16:37:53Z</dcterms:modified>
  <dc:identifier>DAFdjQ7aaX8</dc:identifier>
</cp:coreProperties>
</file>